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handoutMasterIdLst>
    <p:handoutMasterId r:id="rId23"/>
  </p:handoutMasterIdLst>
  <p:sldIdLst>
    <p:sldId id="264" r:id="rId2"/>
    <p:sldId id="269" r:id="rId3"/>
    <p:sldId id="265" r:id="rId4"/>
    <p:sldId id="276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5" r:id="rId13"/>
    <p:sldId id="274" r:id="rId14"/>
    <p:sldId id="278" r:id="rId15"/>
    <p:sldId id="279" r:id="rId16"/>
    <p:sldId id="280" r:id="rId17"/>
    <p:sldId id="285" r:id="rId18"/>
    <p:sldId id="281" r:id="rId19"/>
    <p:sldId id="282" r:id="rId20"/>
    <p:sldId id="284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64"/>
            <p14:sldId id="269"/>
            <p14:sldId id="265"/>
            <p14:sldId id="276"/>
            <p14:sldId id="266"/>
            <p14:sldId id="267"/>
            <p14:sldId id="268"/>
            <p14:sldId id="270"/>
            <p14:sldId id="271"/>
            <p14:sldId id="272"/>
            <p14:sldId id="273"/>
            <p14:sldId id="275"/>
            <p14:sldId id="274"/>
            <p14:sldId id="278"/>
            <p14:sldId id="279"/>
            <p14:sldId id="280"/>
            <p14:sldId id="285"/>
            <p14:sldId id="281"/>
            <p14:sldId id="282"/>
            <p14:sldId id="284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EB752B"/>
    <a:srgbClr val="F1F1F1"/>
    <a:srgbClr val="C6D4DF"/>
    <a:srgbClr val="F3F0ED"/>
    <a:srgbClr val="E1DAD2"/>
    <a:srgbClr val="FEFEFE"/>
    <a:srgbClr val="C1C9CD"/>
    <a:srgbClr val="7C96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2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4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16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1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6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2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2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3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63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73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1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11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4253" y="469297"/>
            <a:ext cx="7276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otype Corsiva" panose="03010101010201010101" pitchFamily="66" charset="0"/>
              </a:rPr>
              <a:t>Муниципальное автономное дошкольное образовательное  учреждение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Monotype Corsiva" panose="03010101010201010101" pitchFamily="66" charset="0"/>
              </a:rPr>
              <a:t> детский сад №5 «Росток»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2553" y="2517280"/>
            <a:ext cx="51373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Физкультурно-оздоровительный проект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«Детский сад – территория здоровья».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01921" y="51716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Воспитатель:</a:t>
            </a:r>
          </a:p>
          <a:p>
            <a:pPr algn="r"/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Манафова Алина Садиловна</a:t>
            </a:r>
            <a:endParaRPr lang="ru-RU" dirty="0"/>
          </a:p>
        </p:txBody>
      </p:sp>
      <p:pic>
        <p:nvPicPr>
          <p:cNvPr id="7" name="Picture 2" descr="C:\Users\Natalia\Desktop\алина мо презентация\гифки\hv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77" y="1046395"/>
            <a:ext cx="295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atalia\Desktop\алина мо презентация\гифки\hv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0808"/>
            <a:ext cx="295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ia\Desktop\алина мо презентация\гифки\hv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06" y="4885910"/>
            <a:ext cx="295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atalia\Desktop\алина мо презентация\гифки\hv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20" y="832083"/>
            <a:ext cx="295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88341" y="6232233"/>
            <a:ext cx="388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г. Радужный, 2018</a:t>
            </a:r>
          </a:p>
        </p:txBody>
      </p:sp>
    </p:spTree>
    <p:extLst>
      <p:ext uri="{BB962C8B-B14F-4D97-AF65-F5344CB8AC3E}">
        <p14:creationId xmlns:p14="http://schemas.microsoft.com/office/powerpoint/2010/main" val="50053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4552" y="1906073"/>
            <a:ext cx="6722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9452" y="526892"/>
            <a:ext cx="4235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99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Утренняя гимнастика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Picture 23" descr="http://allforchildren.ru/pictures/sun2/sun087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67736" y="84214"/>
            <a:ext cx="2376264" cy="2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9" y="4043934"/>
            <a:ext cx="3400066" cy="255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09" y="3988079"/>
            <a:ext cx="3549010" cy="266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4" y="1354177"/>
            <a:ext cx="3205235" cy="257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365938" y="1892501"/>
            <a:ext cx="31728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Здоровье  в порядке, спасибо зарядке!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51" y="347241"/>
            <a:ext cx="876300" cy="8858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19" y="2709689"/>
            <a:ext cx="8763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8639" y="89160"/>
            <a:ext cx="2193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Прогулка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541" y="294599"/>
            <a:ext cx="876300" cy="885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81" y="274803"/>
            <a:ext cx="876300" cy="885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3" y="2510147"/>
            <a:ext cx="1649312" cy="274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46" y="1915132"/>
            <a:ext cx="3661879" cy="219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6" y="2290579"/>
            <a:ext cx="3246939" cy="194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46" y="4450706"/>
            <a:ext cx="3760395" cy="2256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0" y="4363454"/>
            <a:ext cx="3517834" cy="211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060620" y="842428"/>
            <a:ext cx="46780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Прогулки на свежем воздухе – отличное закаливание ребенка. Приучите гулять детей в любую погоду, ежедневно бывать на свежем воздухе.</a:t>
            </a:r>
          </a:p>
        </p:txBody>
      </p:sp>
    </p:spTree>
    <p:extLst>
      <p:ext uri="{BB962C8B-B14F-4D97-AF65-F5344CB8AC3E}">
        <p14:creationId xmlns:p14="http://schemas.microsoft.com/office/powerpoint/2010/main" val="294390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6510" y="450170"/>
            <a:ext cx="322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Гимнастика пробуждения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4" y="1300766"/>
            <a:ext cx="4247309" cy="254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35931" y="450170"/>
            <a:ext cx="3935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Бодрящая гимнастика после сна</a:t>
            </a:r>
            <a:endParaRPr lang="ru-RU" sz="2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Picture 2" descr="F:\DCIM\380_1104\IMG_3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503" y="1298265"/>
            <a:ext cx="3386848" cy="254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F:\DCIM\380_1104\IMG_3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069" y="3849152"/>
            <a:ext cx="3381416" cy="2535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4" y="3838286"/>
            <a:ext cx="4303727" cy="242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814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83850" y="162777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4400" dirty="0">
                <a:solidFill>
                  <a:srgbClr val="C00000"/>
                </a:solidFill>
                <a:latin typeface="Monotype Corsiva" panose="03010101010201010101" pitchFamily="66" charset="0"/>
              </a:rPr>
              <a:t>Закаливание</a:t>
            </a:r>
          </a:p>
        </p:txBody>
      </p:sp>
      <p:pic>
        <p:nvPicPr>
          <p:cNvPr id="3" name="Picture 23" descr="http://allforchildren.ru/pictures/sun2/sun087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6864" y="-360609"/>
            <a:ext cx="2376264" cy="2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67489" y="46607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8000" dirty="0">
              <a:latin typeface="Monotype Corsiva" panose="03010101010201010101" pitchFamily="66" charset="0"/>
            </a:endParaRPr>
          </a:p>
        </p:txBody>
      </p:sp>
      <p:pic>
        <p:nvPicPr>
          <p:cNvPr id="6" name="Picture 3" descr="E:\12 группа\IMG_3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018" y="2063629"/>
            <a:ext cx="3102471" cy="4003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9" y="1901258"/>
            <a:ext cx="3997817" cy="239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70" y="4424380"/>
            <a:ext cx="3992261" cy="239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10330" y="1453998"/>
            <a:ext cx="3411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Ходьба по дорожкам Здоровья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91883" y="1482393"/>
            <a:ext cx="2667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Закаливающие процедуры</a:t>
            </a:r>
            <a:endParaRPr lang="ru-RU" sz="2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9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19119" y="0"/>
            <a:ext cx="2154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000" dirty="0">
                <a:solidFill>
                  <a:srgbClr val="C00000"/>
                </a:solidFill>
                <a:latin typeface="Monotype Corsiva" panose="03010101010201010101" pitchFamily="66" charset="0"/>
              </a:rPr>
              <a:t>Экскурсии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8" y="1493949"/>
            <a:ext cx="3820732" cy="2292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80" y="1493949"/>
            <a:ext cx="3820732" cy="229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80" y="3929650"/>
            <a:ext cx="3905583" cy="23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" y="3935781"/>
            <a:ext cx="3936645" cy="236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343937" y="593086"/>
            <a:ext cx="2953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</a:rPr>
              <a:t>Муниципальное учреждение Спортивный комплекс «Сибирь»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263" y="93581"/>
            <a:ext cx="876300" cy="8858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79" y="353943"/>
            <a:ext cx="8763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1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38" y="1254452"/>
            <a:ext cx="3291627" cy="1974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92" y="874475"/>
            <a:ext cx="20574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9" y="961407"/>
            <a:ext cx="2005241" cy="334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99" y="3398592"/>
            <a:ext cx="2013824" cy="3356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37" y="3311329"/>
            <a:ext cx="2013824" cy="3356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15641" y="161957"/>
            <a:ext cx="2699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Муниципальное учреждение Спортивный комплекс «Сибирь»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68" y="4755193"/>
            <a:ext cx="876300" cy="8858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" y="5076779"/>
            <a:ext cx="8763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0260" y="475376"/>
            <a:ext cx="3137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99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Работа с родителями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1448" y="983723"/>
            <a:ext cx="3765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60066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Создание нетрадиционного оборудования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25" y="1711455"/>
            <a:ext cx="3783170" cy="226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93" y="4081153"/>
            <a:ext cx="3075692" cy="230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5" y="1584450"/>
            <a:ext cx="3663776" cy="219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7" y="4174265"/>
            <a:ext cx="3388917" cy="203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48" y="2083158"/>
            <a:ext cx="2967505" cy="1780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62" y="4192062"/>
            <a:ext cx="2779933" cy="20849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58" y="475376"/>
            <a:ext cx="8763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8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39" y="1383741"/>
            <a:ext cx="123825" cy="123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96" y="3951329"/>
            <a:ext cx="3941695" cy="236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96" y="850057"/>
            <a:ext cx="3696256" cy="221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60926" y="244639"/>
            <a:ext cx="2986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Создание интерактивной книги </a:t>
            </a:r>
          </a:p>
          <a:p>
            <a:pPr algn="ctr"/>
            <a:r>
              <a:rPr lang="ru-RU" b="1" dirty="0">
                <a:solidFill>
                  <a:srgbClr val="99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( </a:t>
            </a:r>
            <a:r>
              <a:rPr lang="ru-RU" b="1" dirty="0" err="1">
                <a:solidFill>
                  <a:srgbClr val="99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лепбук</a:t>
            </a:r>
            <a:r>
              <a:rPr lang="ru-RU" b="1" dirty="0">
                <a:solidFill>
                  <a:srgbClr val="99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)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1" y="893024"/>
            <a:ext cx="3695925" cy="221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1" y="3667995"/>
            <a:ext cx="3927287" cy="235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46" y="2391085"/>
            <a:ext cx="3859208" cy="231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11" y="104436"/>
            <a:ext cx="8763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7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04562" y="282121"/>
            <a:ext cx="3734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Семинар для родителей</a:t>
            </a:r>
            <a:endParaRPr lang="ru-RU" sz="2400" dirty="0">
              <a:solidFill>
                <a:srgbClr val="C00000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94" y="388371"/>
            <a:ext cx="2455840" cy="327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53" y="388371"/>
            <a:ext cx="2654765" cy="3539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4" y="3662824"/>
            <a:ext cx="2396382" cy="319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34" y="1539200"/>
            <a:ext cx="2430082" cy="324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30" y="4034306"/>
            <a:ext cx="3490176" cy="261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25" y="5343122"/>
            <a:ext cx="8763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CIM\378_0704\IMG_3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78" y="1056590"/>
            <a:ext cx="3347810" cy="251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71768" y="38143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Методическое обеспечение</a:t>
            </a:r>
            <a:endParaRPr lang="ru-RU" sz="2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17" y="1056589"/>
            <a:ext cx="4345988" cy="260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71767" y="3735514"/>
            <a:ext cx="3642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Информация для родителей </a:t>
            </a:r>
            <a:endParaRPr lang="ru-RU" sz="2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22" y="4268512"/>
            <a:ext cx="3802595" cy="2281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99" y="4249117"/>
            <a:ext cx="3845793" cy="230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91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7515" y="426823"/>
            <a:ext cx="66390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Забота о здоровье – это важнейший труд воспитателя. От жизнерадостности, бодрости детей зависит их одухотворенная жизнь, мировоззрение, умственное развитие, прочность знаний, вера в свои силы".</a:t>
            </a:r>
            <a:b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                                            В.А. Сухомлинский. </a:t>
            </a:r>
          </a:p>
        </p:txBody>
      </p:sp>
      <p:pic>
        <p:nvPicPr>
          <p:cNvPr id="6" name="Picture 2" descr="C:\Users\Natalia\Desktop\алина мо презентация\гифки\hv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44" y="1458519"/>
            <a:ext cx="295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atalia\Desktop\алина мо презентация\гифки\hv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75" y="141073"/>
            <a:ext cx="295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atalia\Desktop\алина мо презентация\гифки\hv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2" y="3502088"/>
            <a:ext cx="295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ia\Desktop\алина мо презентация\гифки\hv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18" y="4845663"/>
            <a:ext cx="295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atalia\Desktop\алина мо презентация\гифки\hv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85" y="6193531"/>
            <a:ext cx="295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61" y="2781836"/>
            <a:ext cx="6427672" cy="35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8" y="1200971"/>
            <a:ext cx="4067979" cy="2440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31" y="1284925"/>
            <a:ext cx="3928056" cy="235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8" y="3939806"/>
            <a:ext cx="3929937" cy="235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25" y="4066019"/>
            <a:ext cx="4026362" cy="241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26689" y="491332"/>
            <a:ext cx="4219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Заключительный этап .</a:t>
            </a: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Развлечение «В здоровом теле - здоровый дух».</a:t>
            </a:r>
            <a:endParaRPr lang="ru-RU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42" y="2766590"/>
            <a:ext cx="3203620" cy="192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785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5057" y="2291298"/>
            <a:ext cx="69626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8870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atalia\Desktop\алина мо презентация\гифки\hv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59" y="318116"/>
            <a:ext cx="295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atalia\Desktop\алина мо презентация\гифки\hv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39" y="318116"/>
            <a:ext cx="295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atalia\Desktop\алина мо презентация\гифки\hv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14" y="272553"/>
            <a:ext cx="295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atalia\Desktop\алина мо презентация\гифки\hv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56" y="249772"/>
            <a:ext cx="295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798" y="862885"/>
            <a:ext cx="77402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Образовательная область: физическая культура</a:t>
            </a:r>
          </a:p>
          <a:p>
            <a:endParaRPr lang="ru-RU" sz="2800" dirty="0">
              <a:solidFill>
                <a:schemeClr val="bg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Тип проекта : познавательно – оздоровительный, групповой, среднесрочный.</a:t>
            </a:r>
          </a:p>
          <a:p>
            <a:endParaRPr lang="ru-RU" sz="2800" dirty="0">
              <a:solidFill>
                <a:schemeClr val="bg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Участники проекта: дети старшей  группы, воспитатели группы, родители группы,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инструктор по физической культуре.</a:t>
            </a:r>
          </a:p>
          <a:p>
            <a:endParaRPr lang="ru-RU" sz="2800" dirty="0">
              <a:solidFill>
                <a:schemeClr val="bg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Сроки реализации: январь, февраль, март.</a:t>
            </a:r>
          </a:p>
        </p:txBody>
      </p:sp>
    </p:spTree>
    <p:extLst>
      <p:ext uri="{BB962C8B-B14F-4D97-AF65-F5344CB8AC3E}">
        <p14:creationId xmlns:p14="http://schemas.microsoft.com/office/powerpoint/2010/main" val="167899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462" y="965916"/>
            <a:ext cx="7830355" cy="5497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здорового ребенка – приоритетная, наиглавнейшая задача дошкольного учреждения, особенно в современных условиях. Забота о здоровье ребёнка и взрослого человека стала занимать во всём мире приоритетные позиции, поскольку любой стране нужны личности творческие, гармонично развитые, активные и здоровые. Двигательная активность является важнейшим компонентом образа жизни и поведения дошкольников. Она  зависит от организации  физического развития и воспитания детей , от их уровня подготовленности, от условий жизни, индивидуальных особенностей и функциональных возможностей растущего организма.</a:t>
            </a:r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Недостаточность  двигательных  функций у детей проявляется во всех компонентах моторики: в общей, в тонких движениях кистей и пальцев рук, в мимической и речевой моторике, что приводит к плохой координации движений в сложных действиях по самообслуживанию, в трудовых процессах.  Установлена прямая зависимость между уровнем двигательной активности детей и их словарным запасом, развитием речи, мышлением. Поэтому организованная своевременная работа по развитию у детей  представлений о необходимости заботы о своем здоровье, правильном питании и двигательной активности   в общей системе коррекционно-развивающих мероприятий становится крайне необходимой и важной.</a:t>
            </a:r>
            <a:endParaRPr lang="ru-RU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7778" y="282192"/>
            <a:ext cx="3486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АКТУАЛЬНОСТЬ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0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atalia\Desktop\алина мо презентация\гифки\hv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59" y="318116"/>
            <a:ext cx="295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ia\Desktop\алина мо презентация\гифки\hv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14" y="287288"/>
            <a:ext cx="295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atalia\Desktop\алина мо презентация\гифки\hv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10" y="201719"/>
            <a:ext cx="295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atalia\Desktop\алина мо презентация\гифки\hv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98" y="2835936"/>
            <a:ext cx="295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atalia\Desktop\алина мо презентация\гифки\hv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911" y="4616706"/>
            <a:ext cx="295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4"/>
          <p:cNvSpPr/>
          <p:nvPr/>
        </p:nvSpPr>
        <p:spPr>
          <a:xfrm>
            <a:off x="1438865" y="2314066"/>
            <a:ext cx="3937124" cy="13294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82562" y="2704563"/>
            <a:ext cx="2588542" cy="1560123"/>
          </a:xfrm>
          <a:prstGeom prst="flowChartTerminator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000" dirty="0">
                <a:solidFill>
                  <a:srgbClr val="FFFF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Обоснование проблемы</a:t>
            </a:r>
            <a:endParaRPr lang="ru-RU" sz="20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3054269" y="2704563"/>
            <a:ext cx="1946275" cy="1468438"/>
          </a:xfrm>
          <a:custGeom>
            <a:avLst/>
            <a:gdLst>
              <a:gd name="T0" fmla="*/ 1665385 w 21600"/>
              <a:gd name="T1" fmla="*/ 0 h 21600"/>
              <a:gd name="T2" fmla="*/ 0 w 21600"/>
              <a:gd name="T3" fmla="*/ 734219 h 21600"/>
              <a:gd name="T4" fmla="*/ 1665385 w 21600"/>
              <a:gd name="T5" fmla="*/ 1468438 h 21600"/>
              <a:gd name="T6" fmla="*/ 2233612 w 21600"/>
              <a:gd name="T7" fmla="*/ 7342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7846 h 21600"/>
              <a:gd name="T14" fmla="*/ 20097 w 21600"/>
              <a:gd name="T15" fmla="*/ 137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05" y="0"/>
                </a:moveTo>
                <a:lnTo>
                  <a:pt x="16105" y="7846"/>
                </a:lnTo>
                <a:lnTo>
                  <a:pt x="3375" y="7846"/>
                </a:lnTo>
                <a:lnTo>
                  <a:pt x="3375" y="13754"/>
                </a:lnTo>
                <a:lnTo>
                  <a:pt x="16105" y="13754"/>
                </a:lnTo>
                <a:lnTo>
                  <a:pt x="1610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846"/>
                </a:moveTo>
                <a:lnTo>
                  <a:pt x="1350" y="13754"/>
                </a:lnTo>
                <a:lnTo>
                  <a:pt x="2700" y="13754"/>
                </a:lnTo>
                <a:lnTo>
                  <a:pt x="2700" y="7846"/>
                </a:lnTo>
                <a:close/>
              </a:path>
              <a:path w="21600" h="21600">
                <a:moveTo>
                  <a:pt x="0" y="7846"/>
                </a:moveTo>
                <a:lnTo>
                  <a:pt x="0" y="13754"/>
                </a:lnTo>
                <a:lnTo>
                  <a:pt x="675" y="13754"/>
                </a:lnTo>
                <a:lnTo>
                  <a:pt x="675" y="7846"/>
                </a:lnTo>
                <a:close/>
              </a:path>
            </a:pathLst>
          </a:cu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5278530" y="915332"/>
            <a:ext cx="3229711" cy="1635617"/>
          </a:xfrm>
          <a:prstGeom prst="flowChartTerminator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rgbClr val="CCFFFF"/>
            </a:contour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ru-RU" sz="1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04004" y="888642"/>
            <a:ext cx="29812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неосведомлённость родителей о важности совместной двигательной деятельности с детьми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5321617" y="2859058"/>
            <a:ext cx="3285521" cy="1684549"/>
          </a:xfrm>
          <a:prstGeom prst="flowChartTerminator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rgbClr val="CCFFFF"/>
            </a:contour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ru-RU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38782" y="2978811"/>
            <a:ext cx="29694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сохранить и укрепить здоровье дошкольника в условиях ДОУ</a:t>
            </a:r>
            <a:endParaRPr lang="ru-RU" sz="2000" dirty="0">
              <a:solidFill>
                <a:schemeClr val="bg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25" name="Picture 2" descr="C:\Users\Natalia\Desktop\алина мо презентация\гифки\hv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33" y="5539722"/>
            <a:ext cx="295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5375989" y="4882249"/>
            <a:ext cx="3392503" cy="1504520"/>
          </a:xfrm>
          <a:prstGeom prst="flowChartTerminator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rgbClr val="CCFFFF"/>
            </a:contour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ru-RU" sz="1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96420" y="5117586"/>
            <a:ext cx="3412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невнимание родителей к здоровому образу жизни в семье</a:t>
            </a:r>
          </a:p>
        </p:txBody>
      </p:sp>
    </p:spTree>
    <p:extLst>
      <p:ext uri="{BB962C8B-B14F-4D97-AF65-F5344CB8AC3E}">
        <p14:creationId xmlns:p14="http://schemas.microsoft.com/office/powerpoint/2010/main" val="7306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5617" y="436739"/>
            <a:ext cx="689224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          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Цель проекта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</a:p>
          <a:p>
            <a:r>
              <a:rPr lang="ru-R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Повышение теоретических знаний и практических навыков детей по формированию собственного здоровья, ознакомление детей и родителей с основными факторами влияющими на здоровье .</a:t>
            </a:r>
          </a:p>
          <a:p>
            <a:r>
              <a:rPr lang="ru-R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Создание устойчивой положительной мотивации к сохранению и укреплению собственного здоровья; формирование психологического здоровья дошкольника как важного фактора здоровья человека в целом.</a:t>
            </a:r>
          </a:p>
          <a:p>
            <a:r>
              <a:rPr lang="ru-R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Разработать нестандартное физкультурное оборудование, оказывающее воздействие  и познавательную стимуляцию на детей.</a:t>
            </a:r>
          </a:p>
          <a:p>
            <a:r>
              <a:rPr lang="ru-R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Снизить процент детской заболеваемости, повысить сопротивляемость организма к простудным заболеваниям.</a:t>
            </a:r>
          </a:p>
        </p:txBody>
      </p:sp>
      <p:pic>
        <p:nvPicPr>
          <p:cNvPr id="6" name="Picture 2" descr="F:\анимашки спорт\sporta-3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616" y="4857615"/>
            <a:ext cx="1477207" cy="2000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75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анимашки спорт\sporta-12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9977" y="4427421"/>
            <a:ext cx="1276081" cy="21214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19707" y="1119385"/>
            <a:ext cx="6510270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950"/>
              </a:spcAft>
            </a:pPr>
            <a: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Оздоровительная</a:t>
            </a:r>
            <a:r>
              <a:rPr lang="ru-RU" sz="2000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: охрана жизни и укрепление здоровья детей. Всестороннее физическое развитие и совершенствование функций организма. Повышение активности и общей работоспособности.</a:t>
            </a:r>
          </a:p>
          <a:p>
            <a:pPr algn="just" fontAlgn="base">
              <a:spcAft>
                <a:spcPts val="1950"/>
              </a:spcAft>
            </a:pPr>
            <a: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Образовательная</a:t>
            </a:r>
            <a:r>
              <a:rPr lang="ru-RU" sz="2000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: совершенствовать  у детей двигательные навыки и умения.  Развитие физических качеств, получение элементарных знаний о своем организме, способах укрепления собственного здоровья. Формирование устойчивой положительной мотивации к сохранению и укреплению собственного здоровья.</a:t>
            </a:r>
          </a:p>
          <a:p>
            <a:pPr fontAlgn="base">
              <a:spcAft>
                <a:spcPts val="1950"/>
              </a:spcAft>
            </a:pPr>
            <a: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Воспитательная</a:t>
            </a:r>
            <a:r>
              <a:rPr lang="ru-RU" sz="20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: воспитывать у детей привычки к ежедневным, систематическим занятиям и физическим упражнениям. Формировать положительное отношение к здоровому образу жизни, желание заботиться о своем здоровье. Формировать потребность в положительных привычках.</a:t>
            </a:r>
            <a:endParaRPr lang="ru-RU" sz="2000" dirty="0">
              <a:solidFill>
                <a:schemeClr val="bg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0020" y="320829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99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Задачи проекта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2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5464" y="166283"/>
            <a:ext cx="3754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Гипотеза проекта</a:t>
            </a:r>
            <a:endParaRPr lang="ru-RU" sz="4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9860" y="1002958"/>
            <a:ext cx="65746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Здоровье детей  будет сохраняться, укрепляться и развиваться, а физические качества будут  эффективно совершенствоваться при условии, если будет разработана система работы с детьми и их родителями по физическому воспитанию и оздоровлению с использованием подвижных игр, инновационных здоровье сберегающих технологий, новых активных форм работы с детьми и родителями по формированию привычки к здоровому образу жизни. Если в ДОУ создать здоровье сберегающую среду, проводить в системе физкультурно-оздоровительные и профилактические мероприятия, то это все будет способствовать улучшению показателей здоровья воспитанников, и снижению уровня заболеваемости.</a:t>
            </a:r>
            <a:endParaRPr lang="ru-R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4102" y="241739"/>
            <a:ext cx="6085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</a:rPr>
              <a:t>1этап.  </a:t>
            </a:r>
          </a:p>
          <a:p>
            <a:pPr>
              <a:buNone/>
            </a:pPr>
            <a:r>
              <a:rPr lang="ru-RU" b="1" i="1" dirty="0">
                <a:solidFill>
                  <a:schemeClr val="bg1"/>
                </a:solidFill>
              </a:rPr>
              <a:t>Организационный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1.Сбор информации о спорте.  Подбор иллюстративного материала с привлечением родителей. Пополнение методического комплекта.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4102" y="1339732"/>
            <a:ext cx="5995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2.Пополнение спортивного  уголка новым нестандартным оборудованием.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4102" y="1930372"/>
            <a:ext cx="71413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</a:rPr>
              <a:t>2 этап </a:t>
            </a:r>
          </a:p>
          <a:p>
            <a:pPr>
              <a:buNone/>
            </a:pPr>
            <a:r>
              <a:rPr lang="ru-RU" b="1" i="1" dirty="0">
                <a:solidFill>
                  <a:schemeClr val="bg1"/>
                </a:solidFill>
              </a:rPr>
              <a:t>Реализация деятельности детей в рамках проекта</a:t>
            </a:r>
            <a:endParaRPr lang="ru-RU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1</a:t>
            </a:r>
            <a:r>
              <a:rPr lang="ru-RU" sz="1400" dirty="0">
                <a:solidFill>
                  <a:schemeClr val="bg1"/>
                </a:solidFill>
                <a:latin typeface="Monotype Corsiva" panose="03010101010201010101" pitchFamily="66" charset="0"/>
              </a:rPr>
              <a:t>. 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Рассматривание картинок с изображением разных видов спорта и оформление их в альбом.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2. Использование дидактических игр, игр – презентаций, посвященных разным видам спорта: «Назови вид спорта», «Спортивное оборудование», «Как вырасти здоровым? », «Назови лишний предмет»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 3.. Беседы: «Что такое спорт», « что такое физкультура». Экскурсии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9293" y="4280037"/>
            <a:ext cx="7572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</a:rPr>
              <a:t>3 этап </a:t>
            </a:r>
          </a:p>
          <a:p>
            <a:pPr>
              <a:buNone/>
            </a:pPr>
            <a:r>
              <a:rPr lang="ru-RU" b="1" i="1" dirty="0">
                <a:solidFill>
                  <a:schemeClr val="bg1"/>
                </a:solidFill>
              </a:rPr>
              <a:t>Заключительный</a:t>
            </a:r>
            <a:endParaRPr lang="ru-RU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Подведение итогов </a:t>
            </a:r>
          </a:p>
        </p:txBody>
      </p:sp>
    </p:spTree>
    <p:extLst>
      <p:ext uri="{BB962C8B-B14F-4D97-AF65-F5344CB8AC3E}">
        <p14:creationId xmlns:p14="http://schemas.microsoft.com/office/powerpoint/2010/main" val="18841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2654</TotalTime>
  <Words>579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Monotype Corsiva</vt:lpstr>
      <vt:lpstr>Tahoma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алина манафова</cp:lastModifiedBy>
  <cp:revision>223</cp:revision>
  <dcterms:created xsi:type="dcterms:W3CDTF">2016-11-18T14:12:19Z</dcterms:created>
  <dcterms:modified xsi:type="dcterms:W3CDTF">2019-03-13T09:44:54Z</dcterms:modified>
</cp:coreProperties>
</file>